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 Part 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Cinderella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3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predicted that Cinderella’s shoe size was smaller than 3.6 to be considered unusually small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1" y="15240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Compare this with the </a:t>
            </a:r>
            <a:r>
              <a:rPr lang="en-US" sz="2000" b="1" u="sng" dirty="0" smtClean="0"/>
              <a:t>actual</a:t>
            </a:r>
            <a:r>
              <a:rPr lang="en-US" sz="2000" dirty="0" smtClean="0"/>
              <a:t> graph below.  Do you think our prediction is good?</a:t>
            </a:r>
            <a:endParaRPr lang="en-US" sz="2000" dirty="0"/>
          </a:p>
        </p:txBody>
      </p:sp>
      <p:pic>
        <p:nvPicPr>
          <p:cNvPr id="8" name="Picture 7" descr="https://thoughtburner.files.wordpress.com/2015/03/shoesizechart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31886"/>
            <a:ext cx="6096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1838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b="0" cap="none" dirty="0" smtClean="0">
                <a:solidFill>
                  <a:schemeClr val="tx1"/>
                </a:solidFill>
              </a:rPr>
              <a:t>We can apply this concept of typical </a:t>
            </a:r>
            <a:r>
              <a:rPr lang="en-US" sz="2800" b="0" cap="none" dirty="0" err="1" smtClean="0">
                <a:solidFill>
                  <a:schemeClr val="tx1"/>
                </a:solidFill>
              </a:rPr>
              <a:t>vs</a:t>
            </a:r>
            <a:r>
              <a:rPr lang="en-US" sz="2800" b="0" cap="none" dirty="0" smtClean="0">
                <a:solidFill>
                  <a:schemeClr val="tx1"/>
                </a:solidFill>
              </a:rPr>
              <a:t> unusual values to make predictions for all data that is fairly symmetric</a:t>
            </a:r>
            <a:endParaRPr lang="en-US" sz="2800" b="0" cap="none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Curve &amp; z-scores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6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male heights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77647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average height of an adult male is 70 inches with a standard deviation of 4 inches.  The graph is </a:t>
            </a:r>
            <a:r>
              <a:rPr lang="en-US" sz="2000" dirty="0" err="1" smtClean="0"/>
              <a:t>unimodal</a:t>
            </a:r>
            <a:r>
              <a:rPr lang="en-US" sz="2000" dirty="0" smtClean="0"/>
              <a:t> and fairly symmetric.  Sketch the graph.</a:t>
            </a:r>
            <a:endParaRPr lang="en-US" sz="2000" dirty="0"/>
          </a:p>
        </p:txBody>
      </p:sp>
      <p:pic>
        <p:nvPicPr>
          <p:cNvPr id="4" name="Picture 2" descr="Image result for normal curve pic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230666" cy="347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17490" y="53340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27025" y="57912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971800"/>
            <a:ext cx="2806217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Remember that the center is 70 and each tick mark is a distance of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0328" y="572723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571159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29430" y="572666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48344" y="5727235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54424" y="572666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72723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566782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1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male heights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77647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Think of a famous male who is unusually tall and one who is unusually short.  Use the internet to find their heights.</a:t>
            </a:r>
            <a:endParaRPr lang="en-US" sz="2000" dirty="0"/>
          </a:p>
        </p:txBody>
      </p:sp>
      <p:pic>
        <p:nvPicPr>
          <p:cNvPr id="4" name="Picture 2" descr="Image result for normal curve pic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230666" cy="347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17490" y="53340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27025" y="57912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971800"/>
            <a:ext cx="2806217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Remember that the center is 70 and each tick mark is a distance of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0328" y="572723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571159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29430" y="572666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48344" y="5727235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54424" y="572666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72723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566782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35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male heights</a:t>
            </a:r>
            <a:endParaRPr lang="en-US" dirty="0"/>
          </a:p>
        </p:txBody>
      </p:sp>
      <p:pic>
        <p:nvPicPr>
          <p:cNvPr id="4" name="Picture 2" descr="Image result for normal curve pic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230666" cy="347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17490" y="53340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27025" y="57912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60328" y="572723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571159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29430" y="572666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48344" y="5727235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54424" y="572666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72723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566782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77647"/>
            <a:ext cx="8610600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Shaq is 7’1” or 85” tall.  He is considered unusually tall since he is taller than 82”.</a:t>
            </a:r>
          </a:p>
          <a:p>
            <a:r>
              <a:rPr lang="en-US" sz="2000" dirty="0" smtClean="0"/>
              <a:t>Kevin Hart is 5’4” or 64”.  He is considered a typical height since he is between 62” and 78”.</a:t>
            </a:r>
          </a:p>
          <a:p>
            <a:r>
              <a:rPr lang="en-US" sz="2000" dirty="0" smtClean="0"/>
              <a:t>Peter </a:t>
            </a:r>
            <a:r>
              <a:rPr lang="en-US" sz="2000" dirty="0" err="1" smtClean="0"/>
              <a:t>Dinklage</a:t>
            </a:r>
            <a:r>
              <a:rPr lang="en-US" sz="2000" dirty="0" smtClean="0"/>
              <a:t> is 4’4” or 52”.  He is considered unusually short since he is shorter than 58”.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0236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Shaq </a:t>
            </a:r>
            <a:r>
              <a:rPr lang="en-US" dirty="0" err="1" smtClean="0"/>
              <a:t>Oneil</a:t>
            </a:r>
            <a:r>
              <a:rPr lang="en-US" dirty="0" smtClean="0"/>
              <a:t> at 85”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Peter </a:t>
            </a:r>
            <a:r>
              <a:rPr lang="en-US" dirty="0" err="1" smtClean="0"/>
              <a:t>Dinklage</a:t>
            </a:r>
            <a:r>
              <a:rPr lang="en-US" dirty="0" smtClean="0"/>
              <a:t> at  52”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301752" y="3346765"/>
                <a:ext cx="4041648" cy="107283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85−70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= 3.75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301752" y="3346765"/>
                <a:ext cx="4041648" cy="107283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3346765"/>
                <a:ext cx="4038600" cy="99663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52−70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= -4.5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3346765"/>
                <a:ext cx="4038600" cy="99663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</a:t>
            </a:r>
            <a:r>
              <a:rPr lang="en-US" b="1" u="sng" dirty="0" smtClean="0"/>
              <a:t>more</a:t>
            </a:r>
            <a:r>
              <a:rPr lang="en-US" dirty="0" smtClean="0"/>
              <a:t> unusual?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33400" y="2362200"/>
                <a:ext cx="7811754" cy="8438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To answer this question, we need to calculate each person’s z-score.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𝑧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𝑑𝑎𝑡𝑎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𝑐𝑒𝑛𝑡𝑒𝑟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𝑆𝐷</m:t>
                        </m:r>
                      </m:den>
                    </m:f>
                  </m:oMath>
                </a14:m>
                <a:r>
                  <a:rPr lang="en-US" sz="2000" dirty="0" smtClean="0"/>
                  <a:t>                center = 70”      SD = 4”</a:t>
                </a:r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362200"/>
                <a:ext cx="7811754" cy="843821"/>
              </a:xfrm>
              <a:prstGeom prst="rect">
                <a:avLst/>
              </a:prstGeom>
              <a:blipFill rotWithShape="1">
                <a:blip r:embed="rId4"/>
                <a:stretch>
                  <a:fillRect l="-859" t="-4348" b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1779" y="4648200"/>
            <a:ext cx="7449475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z=score farthest from the center is the more unusual height.</a:t>
            </a:r>
          </a:p>
          <a:p>
            <a:r>
              <a:rPr lang="en-US" sz="2000" dirty="0" smtClean="0"/>
              <a:t>Which z-score is farthest from the center?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7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normal curve pic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230666" cy="347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96199" y="5301734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2971800"/>
            <a:ext cx="123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Shaq:  85”</a:t>
            </a:r>
          </a:p>
          <a:p>
            <a:r>
              <a:rPr lang="en-US" dirty="0"/>
              <a:t>z</a:t>
            </a:r>
            <a:r>
              <a:rPr lang="en-US" dirty="0" smtClean="0"/>
              <a:t> = 3.75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125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Peter:  52”</a:t>
            </a:r>
          </a:p>
          <a:p>
            <a:r>
              <a:rPr lang="en-US" dirty="0" smtClean="0"/>
              <a:t>z = -4.5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04800" y="3817548"/>
            <a:ext cx="1084135" cy="1334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391400" y="3618131"/>
            <a:ext cx="0" cy="1487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" y="685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The center has a z-score of 0.  Peter </a:t>
            </a:r>
            <a:r>
              <a:rPr lang="en-US" sz="2400" dirty="0" err="1" smtClean="0">
                <a:solidFill>
                  <a:schemeClr val="accent1"/>
                </a:solidFill>
              </a:rPr>
              <a:t>Dinklage’s</a:t>
            </a:r>
            <a:r>
              <a:rPr lang="en-US" sz="2400" dirty="0" smtClean="0">
                <a:solidFill>
                  <a:schemeClr val="accent1"/>
                </a:solidFill>
              </a:rPr>
              <a:t> z-score is farthest from the center so he has the more unusual height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582022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582022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585305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8600" y="582022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585248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582022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73099" y="585248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758717" y="5853056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74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47484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Complete Quiz Chapter 1-2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Complete HW Chapter 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Read Cinderella 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206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remember the story of Cinderella?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 had an evil step mother who would work her unfairly and did not allow her to go to the ball to meet the prince.</a:t>
            </a:r>
          </a:p>
          <a:p>
            <a:r>
              <a:rPr lang="en-US" dirty="0" smtClean="0"/>
              <a:t>But she had a fairy godmother who used magic to create a fabulous carriage, ball gown, and glass slippers.</a:t>
            </a:r>
          </a:p>
          <a:p>
            <a:r>
              <a:rPr lang="en-US" dirty="0" smtClean="0"/>
              <a:t>So off she went to the ball with 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warning that the spell would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 broken at midnight!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95800"/>
            <a:ext cx="3195637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74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74" y="180379"/>
            <a:ext cx="8607425" cy="646330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 smtClean="0"/>
              <a:t>She met the prince and they fell deeply in love, but the clock struck midnight and off she ran…leaving behind one glass slipper!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 smtClean="0"/>
              <a:t>Cinderella had not revealed her identity, but the prince thought that whomever would fit the shoe, would be 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 smtClean="0"/>
              <a:t>Have you wondered about all the inconsistencies in the story?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700" dirty="0" smtClean="0"/>
              <a:t>Why would one want a glass slipper to begin with?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700" dirty="0"/>
              <a:t>If all the magic ended, why was the slipper left</a:t>
            </a:r>
            <a:r>
              <a:rPr lang="en-US" sz="2700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700" dirty="0" smtClean="0"/>
              <a:t>And how likely is it that only </a:t>
            </a:r>
            <a:r>
              <a:rPr lang="en-US" sz="2700" u="sng" dirty="0" smtClean="0"/>
              <a:t>one</a:t>
            </a:r>
            <a:r>
              <a:rPr lang="en-US" sz="2700" dirty="0" smtClean="0"/>
              <a:t> maiden in ALL of the kingdom could fit in the shoe?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700" dirty="0"/>
          </a:p>
          <a:p>
            <a:pPr lvl="1"/>
            <a:r>
              <a:rPr lang="en-US" sz="2700" dirty="0" smtClean="0"/>
              <a:t>But if the shoe fits…..</a:t>
            </a:r>
            <a:endParaRPr lang="en-US" sz="27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AutoShape 2" descr="Image result for cinderella prince glass slipp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cinderella prince glass slipp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480" y="4766147"/>
            <a:ext cx="2518519" cy="188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94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our mission is to find out just how small would Cinderella’s shoe size have to be?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1" y="1524000"/>
            <a:ext cx="868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Let’s assume that women’s shoe sizes in Cinderella’s kingdom is similar to the US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We need to gather data that will show how women’s shoe sizes are distributed in the US.  Below is the </a:t>
            </a:r>
            <a:r>
              <a:rPr lang="en-US" sz="2000" u="sng" dirty="0" smtClean="0"/>
              <a:t>actual</a:t>
            </a:r>
            <a:r>
              <a:rPr lang="en-US" sz="2000" dirty="0" smtClean="0"/>
              <a:t> data from 2017.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/>
          </a:p>
        </p:txBody>
      </p:sp>
      <p:pic>
        <p:nvPicPr>
          <p:cNvPr id="8" name="Picture 7" descr="https://thoughtburner.files.wordpress.com/2015/03/shoesizechart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19400"/>
            <a:ext cx="6096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371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8153400" cy="163121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Describe the shape.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Should the center be described using the mean or the median?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Should the spread be described using the Standard Deviation or the Interquartile Range?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3" name="Picture 2" descr="https://thoughtburner.files.wordpress.com/2015/03/shoesizechart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570" y="2286000"/>
            <a:ext cx="6096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11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Describe the shape.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Should the center be described using the mean or the median?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Should the spread be described using the Standard Deviation or the Interquartile Range?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590800"/>
            <a:ext cx="7696200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shape is fairly symmetric so we will use the mean and SD to describe the center and spread, respectively.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724400"/>
            <a:ext cx="7924800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the raw data, it turns out that the mean = 8.1 and the SD = 1.5</a:t>
            </a:r>
          </a:p>
          <a:p>
            <a:r>
              <a:rPr lang="en-US" sz="2400" dirty="0" smtClean="0"/>
              <a:t>We can sketch an </a:t>
            </a:r>
            <a:r>
              <a:rPr lang="en-US" sz="2400" u="sng" dirty="0" smtClean="0"/>
              <a:t>approximate</a:t>
            </a:r>
            <a:r>
              <a:rPr lang="en-US" sz="2400" dirty="0" smtClean="0"/>
              <a:t> graph that we can use to make predictions.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049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normal curve pic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230666" cy="347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533400"/>
                <a:ext cx="8462573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Draw a symmetric, </a:t>
                </a:r>
                <a:r>
                  <a:rPr lang="en-US" sz="2000" dirty="0" err="1" smtClean="0"/>
                  <a:t>unimodal</a:t>
                </a:r>
                <a:r>
                  <a:rPr lang="en-US" sz="2000" dirty="0" smtClean="0"/>
                  <a:t> curve called a </a:t>
                </a:r>
                <a:r>
                  <a:rPr lang="en-US" sz="2000" b="1" u="sng" dirty="0" smtClean="0"/>
                  <a:t>Normal Curve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The center is the mean = 8.1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Each tick mark (</a:t>
                </a:r>
                <a:r>
                  <a:rPr lang="en-US" sz="2000" b="1" u="sng" dirty="0" smtClean="0"/>
                  <a:t>z-score</a:t>
                </a:r>
                <a:r>
                  <a:rPr lang="en-US" sz="2000" dirty="0" smtClean="0"/>
                  <a:t>) is a distance of one Standard Deviation = 1.5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Add and subtract 1.5 from the center for shoe sizes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Values that are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−2&lt;</m:t>
                    </m:r>
                    <m:r>
                      <a:rPr lang="en-US" sz="2000" b="0" i="1" smtClean="0">
                        <a:latin typeface="Cambria Math"/>
                      </a:rPr>
                      <m:t>𝑧</m:t>
                    </m:r>
                    <m:r>
                      <a:rPr lang="en-US" sz="2000" b="0" i="1" smtClean="0">
                        <a:latin typeface="Cambria Math"/>
                      </a:rPr>
                      <m:t>&lt;2</m:t>
                    </m:r>
                  </m:oMath>
                </a14:m>
                <a:r>
                  <a:rPr lang="en-US" sz="2000" dirty="0" smtClean="0"/>
                  <a:t> are considered </a:t>
                </a:r>
                <a:r>
                  <a:rPr lang="en-US" sz="2000" b="1" u="sng" dirty="0" smtClean="0"/>
                  <a:t>typical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Values that are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𝑧</m:t>
                    </m:r>
                    <m:r>
                      <a:rPr lang="en-US" sz="2000" b="0" i="1" smtClean="0">
                        <a:latin typeface="Cambria Math"/>
                      </a:rPr>
                      <m:t>&lt;−3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𝑧</m:t>
                    </m:r>
                    <m:r>
                      <a:rPr lang="en-US" sz="2000" b="0" i="1" smtClean="0">
                        <a:latin typeface="Cambria Math"/>
                      </a:rPr>
                      <m:t>&gt;3</m:t>
                    </m:r>
                  </m:oMath>
                </a14:m>
                <a:r>
                  <a:rPr lang="en-US" sz="2000" dirty="0" smtClean="0"/>
                  <a:t> are considered </a:t>
                </a:r>
                <a:r>
                  <a:rPr lang="en-US" sz="2000" b="1" u="sng" dirty="0" smtClean="0"/>
                  <a:t>unusual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The farther from the center, the more unusual the value becomes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3400"/>
                <a:ext cx="8462573" cy="2246769"/>
              </a:xfrm>
              <a:prstGeom prst="rect">
                <a:avLst/>
              </a:prstGeom>
              <a:blipFill rotWithShape="1">
                <a:blip r:embed="rId3"/>
                <a:stretch>
                  <a:fillRect l="-576" t="-1630" b="-3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135119" y="5890824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587858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38154" y="5835134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583513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5301734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63821" y="5835134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Shoe Size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14472" y="589787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5494" y="58759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87858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6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normal curve pic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230666" cy="347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9394" y="457200"/>
            <a:ext cx="8713504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hat shoe sizes would be considered </a:t>
            </a:r>
            <a:r>
              <a:rPr lang="en-US" sz="2400" b="1" u="sng" dirty="0" smtClean="0"/>
              <a:t>typical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What shoe sizes would be considered </a:t>
            </a:r>
            <a:r>
              <a:rPr lang="en-US" sz="2400" b="1" u="sng" dirty="0" smtClean="0"/>
              <a:t>unusual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Since Cinderella’s shoe size is unusually small, what do we predict about her shoe size?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35119" y="5890824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587858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38154" y="5835134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583513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5301734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63821" y="5835134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Shoe Size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14472" y="589787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5494" y="58759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87858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normal curve pic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230666" cy="347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9394" y="457200"/>
            <a:ext cx="8713504" cy="187743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hat shoe sizes would be considered </a:t>
            </a:r>
            <a:r>
              <a:rPr lang="en-US" sz="2000" b="1" u="sng" dirty="0" smtClean="0"/>
              <a:t>typical</a:t>
            </a:r>
            <a:r>
              <a:rPr lang="en-US" sz="2000" dirty="0" smtClean="0"/>
              <a:t>?  </a:t>
            </a:r>
            <a:r>
              <a:rPr lang="en-US" sz="2400" dirty="0" smtClean="0">
                <a:solidFill>
                  <a:srgbClr val="FF0000"/>
                </a:solidFill>
              </a:rPr>
              <a:t>Between 5.1 and 11.1</a:t>
            </a:r>
          </a:p>
          <a:p>
            <a:r>
              <a:rPr lang="en-US" sz="2000" dirty="0" smtClean="0"/>
              <a:t>What shoe sizes would be considered </a:t>
            </a:r>
            <a:r>
              <a:rPr lang="en-US" sz="2000" b="1" u="sng" dirty="0" smtClean="0"/>
              <a:t>unusual</a:t>
            </a:r>
            <a:r>
              <a:rPr lang="en-US" sz="2000" dirty="0" smtClean="0"/>
              <a:t>?  </a:t>
            </a:r>
            <a:r>
              <a:rPr lang="en-US" sz="2400" dirty="0" smtClean="0">
                <a:solidFill>
                  <a:srgbClr val="FF0000"/>
                </a:solidFill>
              </a:rPr>
              <a:t>Smaller than 3.6 and larger than 12.6</a:t>
            </a:r>
          </a:p>
          <a:p>
            <a:r>
              <a:rPr lang="en-US" sz="2000" dirty="0" smtClean="0"/>
              <a:t>Since Cinderella’s shoe size is unusually small, what do we predict about her shoe size?  </a:t>
            </a:r>
            <a:r>
              <a:rPr lang="en-US" sz="2400" dirty="0" smtClean="0">
                <a:solidFill>
                  <a:srgbClr val="FF0000"/>
                </a:solidFill>
              </a:rPr>
              <a:t>Smaller than 3.6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5119" y="5890824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587858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38154" y="5835134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583513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5301734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63821" y="5835134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Shoe Size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14472" y="589787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5494" y="58759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87858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37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115</TotalTime>
  <Words>928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 Stats</vt:lpstr>
      <vt:lpstr>Cinderella</vt:lpstr>
      <vt:lpstr>Do you remember the story of Cinderella?</vt:lpstr>
      <vt:lpstr>PowerPoint Presentation</vt:lpstr>
      <vt:lpstr>So our mission is to find out just how small would Cinderella’s shoe size have to be?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predicted that Cinderella’s shoe size was smaller than 3.6 to be considered unusually small </vt:lpstr>
      <vt:lpstr>Normal Curve &amp; z-scores</vt:lpstr>
      <vt:lpstr>Let’s look at male heights</vt:lpstr>
      <vt:lpstr>Let’s look at male heights</vt:lpstr>
      <vt:lpstr>Let’s look at male heights</vt:lpstr>
      <vt:lpstr>Who is more unusual?</vt:lpstr>
      <vt:lpstr>PowerPoint Presentation</vt:lpstr>
      <vt:lpstr>Homework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Cinderella</dc:title>
  <dc:creator>d howard</dc:creator>
  <cp:lastModifiedBy>d howard</cp:lastModifiedBy>
  <cp:revision>15</cp:revision>
  <dcterms:created xsi:type="dcterms:W3CDTF">2020-01-12T20:28:52Z</dcterms:created>
  <dcterms:modified xsi:type="dcterms:W3CDTF">2020-01-12T22:27:03Z</dcterms:modified>
</cp:coreProperties>
</file>